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0" r:id="rId3"/>
  </p:sldMasterIdLst>
  <p:notesMasterIdLst>
    <p:notesMasterId r:id="rId7"/>
  </p:notesMasterIdLst>
  <p:handoutMasterIdLst>
    <p:handoutMasterId r:id="rId8"/>
  </p:handoutMasterIdLst>
  <p:sldIdLst>
    <p:sldId id="266" r:id="rId4"/>
    <p:sldId id="273" r:id="rId5"/>
    <p:sldId id="261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68B223-5ECC-3B8D-7407-8807F5D89813}" name="Thierry Botter" initials="TB" userId="S::thierry.botter@euroquic.org::f23bb613-28dc-43ff-a5c8-3019d5162a42" providerId="AD"/>
  <p188:author id="{C9DC8981-A1F9-2257-F29F-CDA1CDBFD21E}" name="Maud Vazquez" initials="MV" userId="S::vazquez@aeneas-office.org::b42993ff-a174-4b1b-a9e8-5bb1353db5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2A82"/>
    <a:srgbClr val="9C224E"/>
    <a:srgbClr val="F8412E"/>
    <a:srgbClr val="F2B30C"/>
    <a:srgbClr val="7F7F7F"/>
    <a:srgbClr val="404496"/>
    <a:srgbClr val="4259F1"/>
    <a:srgbClr val="FF5050"/>
    <a:srgbClr val="267B81"/>
    <a:srgbClr val="9BEA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7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9" d="100"/>
          <a:sy n="79" d="100"/>
        </p:scale>
        <p:origin x="394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slideMaster" Target="slideMasters/slideMaster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5CA5E1-1849-4D6C-940D-FB636EE2D290}" type="datetimeFigureOut">
              <a:rPr lang="en-US" smtClean="0"/>
              <a:t>9/6/23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24828F-83E7-4654-93A7-F9C9FF9396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98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1AB7F8-F52A-734A-8D2B-8340EBB43468}" type="datetimeFigureOut">
              <a:rPr lang="en-GB" smtClean="0"/>
              <a:t>06/09/2023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18A59-25FE-9243-B1F9-DF8C93C8F7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593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18C2393-E511-496F-830F-C666C110BE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C01274-14F3-47DE-8244-A954FB36E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676F861-DD1A-4036-BD11-C25E204D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CEB8E-C243-AA42-B291-49A8D5AE5D2C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41C7AF5-658F-4075-A77F-3E6B69B3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515D7A5-5C4C-498F-BFB1-0985B355A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29F0178-283F-40A9-B5D5-279ED2E6AB35}"/>
              </a:ext>
            </a:extLst>
          </p:cNvPr>
          <p:cNvSpPr/>
          <p:nvPr userDrawn="1"/>
        </p:nvSpPr>
        <p:spPr>
          <a:xfrm>
            <a:off x="558265" y="317634"/>
            <a:ext cx="2675823" cy="7126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5902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74AD26-C2D0-48A7-8312-D40963C98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20545D0-126D-4BA2-9E3A-41C961CAA2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C877D7-2CA9-420B-871C-4DEC5F6AA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71FB4-AB7D-C84F-AAF6-8EFFE616012F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6580C5-CE34-4C84-9B40-48D731690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83C78D6-DBC6-4901-91D8-14B6FF6A7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9291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3F04401-C202-4548-8218-28C915E764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3FBB0ED-0B19-4410-A2E7-0306AC2FE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237AE0-6A27-4E1C-A966-0B2854BBE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567EE9-9906-D742-8616-8A432FBC31D0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65BD0F-0F4B-4077-8943-62AD814E1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00089B-35E7-47AC-8504-EB1990EF1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3166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20121D-79C4-409D-AF47-E6E0CAC40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DE84F45-9AC4-43B8-9A52-AAAB96A22C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5082A14-2371-4314-8939-1580256E7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3EDBB-C093-7E46-8A62-3B3B22D14CB0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092694B-12C3-4BE8-AD4F-69D793FF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BBCFB19-EB86-4EB3-9FEC-D0FF84E4C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27292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AD9DB2-FA65-4325-A7B1-B0CEEACB8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2626366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DF7F0C-9B9C-4F8B-9902-266542EB4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DF82F-85A4-CD44-8AB8-5CB4E6A4B9B2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215E273-12AF-4E67-9223-1C3E91EDA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  <a:endParaRPr lang="nl-NL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72D0BB0-1515-4D52-AF65-B96D7E5F5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95D5C368-74EB-4E11-85D4-477A8978A064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1524000" y="170874"/>
            <a:ext cx="9144000" cy="1655762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16" name="Image 15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5B7037DD-7AB9-42A2-A0F6-DCEFF5E6E74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4740" y="1224666"/>
            <a:ext cx="2747324" cy="1260208"/>
          </a:xfrm>
          <a:prstGeom prst="rect">
            <a:avLst/>
          </a:prstGeom>
        </p:spPr>
      </p:pic>
      <p:pic>
        <p:nvPicPr>
          <p:cNvPr id="17" name="Graphique 16">
            <a:extLst>
              <a:ext uri="{FF2B5EF4-FFF2-40B4-BE49-F238E27FC236}">
                <a16:creationId xmlns:a16="http://schemas.microsoft.com/office/drawing/2014/main" id="{68505DB2-D70C-4DD9-9E7C-CDAC706B3E5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273833" y="1274957"/>
            <a:ext cx="1840030" cy="948323"/>
          </a:xfrm>
          <a:prstGeom prst="rect">
            <a:avLst/>
          </a:prstGeom>
        </p:spPr>
      </p:pic>
      <p:pic>
        <p:nvPicPr>
          <p:cNvPr id="7" name="Image 6" descr="Une image contenant texte, capture d’écran, Police, Bleu électrique&#10;&#10;Description générée automatiquement">
            <a:extLst>
              <a:ext uri="{FF2B5EF4-FFF2-40B4-BE49-F238E27FC236}">
                <a16:creationId xmlns:a16="http://schemas.microsoft.com/office/drawing/2014/main" id="{03503F52-9424-1CC6-000B-8B26E6A0FB5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6350" y="0"/>
            <a:ext cx="12192000" cy="3241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80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828705-816D-40FB-AB4E-686B3B042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85ADFCC-D735-4210-883B-B4ADA6C04B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843C40-B00E-4342-84A1-A04CA117ED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A6393A2-D89A-441A-92D4-F470E5135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1BAA-677A-F747-BBEC-B77EC1F27208}" type="datetime1">
              <a:rPr lang="en-US" smtClean="0"/>
              <a:t>9/6/23</a:t>
            </a:fld>
            <a:endParaRPr lang="nl-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1ED35AE-9CF0-4160-91B2-E04922DDD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E60F708-E667-45B6-8BE0-3E8D89A1D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35756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85C5B6-8F81-468B-AAC9-9374167E9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89F212D-B49E-47C0-A75C-F2AFF6629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B805AE0-0089-416B-B913-C70CDB417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27193AD-E485-4320-A43E-977A26A386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F5306876-29CE-4598-9C84-91F47AD9A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3D0FBEC-2813-4DCE-8004-398DDB5A7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65104-40AF-B640-B1C4-0DC307FF7B33}" type="datetime1">
              <a:rPr lang="en-US" smtClean="0"/>
              <a:t>9/6/23</a:t>
            </a:fld>
            <a:endParaRPr lang="nl-NL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73C468D-E5F4-47D3-B681-AF4F9BF0A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3ED48E7-F388-4596-9A80-2BFD7AFF0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304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78120D-32AE-44EF-8844-0DC6A5D13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386221F-2818-4A64-B6B8-88A1C25B7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516AE-5216-684D-BE20-A5CA22CF2556}" type="datetime1">
              <a:rPr lang="en-US" smtClean="0"/>
              <a:t>9/6/23</a:t>
            </a:fld>
            <a:endParaRPr lang="nl-NL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B5A2E40-3F2A-488A-8AF4-94A4A01B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EADFE85-54BD-4157-BA76-E6790E439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89231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4E9C8B-E5EA-4A9B-92ED-85888027F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47FDF-2238-FB43-B3B7-5D179E8A4C4C}" type="datetime1">
              <a:rPr lang="en-US" smtClean="0"/>
              <a:t>9/6/23</a:t>
            </a:fld>
            <a:endParaRPr lang="nl-NL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2F40E7D-CA6F-483D-B266-9467EABBC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A738FC0-2860-48B4-87F2-3EE40DBDB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898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9C5647-F5A8-445F-8658-31E3CA4F62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DB78CA-601C-4F7E-84FE-0FC113D37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5B5BEA1-C2D9-417D-BDBE-5E3C355910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9F0037B-E7F5-4297-8CF1-93EA0E291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2EBD2-C1A5-8544-A051-E0C9AC2BD240}" type="datetime1">
              <a:rPr lang="en-US" smtClean="0"/>
              <a:t>9/6/23</a:t>
            </a:fld>
            <a:endParaRPr lang="nl-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E25642-FA0E-4F69-B0AE-550846BC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3FCE31A-6371-49F7-97DA-F72BD088C9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48151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94CFD2-B1FC-4E61-A48B-2698DD8C5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EA11643-D499-4679-B9A2-8E5D6A93DA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7C4459A-471F-4B11-84D9-3FE90C0048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64B4A4E-C358-4920-A2E3-9184B7794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F3A15-8264-A24B-A474-B6D693F8B5E1}" type="datetime1">
              <a:rPr lang="en-US" smtClean="0"/>
              <a:t>9/6/23</a:t>
            </a:fld>
            <a:endParaRPr lang="nl-NL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D85ED57-9019-4B4F-BB2B-35625686A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65F68-E099-40F7-B5C3-5F70D8EDE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749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B51A992-8F63-42F7-9D1B-4BF85ACAF5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EBD493B-5D0D-480D-8CEF-E5E635BEB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02B16F5-0719-4F8E-BB5E-F5BB2DB42B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DCD5F-5670-014F-9842-759884B8C63C}" type="datetime1">
              <a:rPr lang="en-US" smtClean="0"/>
              <a:t>9/6/23</a:t>
            </a:fld>
            <a:endParaRPr lang="nl-NL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9623A51-32AD-43D9-A7AB-9DFD313834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/>
              <a:t>EU SME definition: https://single-market-economy.ec.europa.eu/smes/sme-definition_en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6220B32-0D89-498A-B4EA-9F1D885603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B2AF00-5CB6-4E43-BF64-7880F2BE0064}" type="slidenum">
              <a:rPr lang="nl-NL" smtClean="0"/>
              <a:t>‹#›</a:t>
            </a:fld>
            <a:endParaRPr lang="nl-NL"/>
          </a:p>
        </p:txBody>
      </p:sp>
      <p:pic>
        <p:nvPicPr>
          <p:cNvPr id="17" name="Image 16" descr="Une image contenant Police, Graphique, logo, graphisme&#10;&#10;Description générée automatiquement">
            <a:extLst>
              <a:ext uri="{FF2B5EF4-FFF2-40B4-BE49-F238E27FC236}">
                <a16:creationId xmlns:a16="http://schemas.microsoft.com/office/drawing/2014/main" id="{5CB942D8-246D-45E0-8C1D-864201C3D2B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10600" y="44718"/>
            <a:ext cx="1912422" cy="660131"/>
          </a:xfrm>
          <a:prstGeom prst="rect">
            <a:avLst/>
          </a:prstGeom>
        </p:spPr>
      </p:pic>
      <p:pic>
        <p:nvPicPr>
          <p:cNvPr id="18" name="Graphique 17">
            <a:extLst>
              <a:ext uri="{FF2B5EF4-FFF2-40B4-BE49-F238E27FC236}">
                <a16:creationId xmlns:a16="http://schemas.microsoft.com/office/drawing/2014/main" id="{ECA4907B-E471-4380-A5C0-F02C45377EB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0744200" y="44718"/>
            <a:ext cx="1280851" cy="660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60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40449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04496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F7F7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F7F7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F7F7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ingle-market-economy.ec.europa.eu/smes/sme-definition_e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967D18-4945-1141-ABFA-78DF43BA3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3634" y="3429000"/>
            <a:ext cx="11101532" cy="2852737"/>
          </a:xfrm>
        </p:spPr>
        <p:txBody>
          <a:bodyPr/>
          <a:lstStyle/>
          <a:p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Chips – Quantum </a:t>
            </a:r>
            <a:b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European R&amp;I collaboration opportunities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53618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9C67F-A30F-053E-B595-3A171688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07" y="6521669"/>
            <a:ext cx="11029802" cy="336332"/>
          </a:xfrm>
        </p:spPr>
        <p:txBody>
          <a:bodyPr/>
          <a:lstStyle/>
          <a:p>
            <a:pPr algn="l"/>
            <a:r>
              <a:rPr lang="nl-NL" dirty="0"/>
              <a:t>* </a:t>
            </a:r>
            <a:r>
              <a:rPr lang="nl-NL" dirty="0" err="1"/>
              <a:t>Academics</a:t>
            </a:r>
            <a:r>
              <a:rPr lang="nl-NL" dirty="0"/>
              <a:t>; </a:t>
            </a:r>
            <a:r>
              <a:rPr lang="nl-NL" dirty="0" err="1"/>
              <a:t>RTOs</a:t>
            </a:r>
            <a:r>
              <a:rPr lang="nl-NL" dirty="0"/>
              <a:t>; Large, Medium, Small or Micro Enterprise --- </a:t>
            </a:r>
            <a:r>
              <a:rPr lang="nl-NL" dirty="0" err="1"/>
              <a:t>use</a:t>
            </a:r>
            <a:r>
              <a:rPr lang="nl-NL" dirty="0"/>
              <a:t> EU </a:t>
            </a:r>
            <a:r>
              <a:rPr lang="nl-NL" dirty="0" err="1"/>
              <a:t>definition</a:t>
            </a:r>
            <a:r>
              <a:rPr lang="nl-NL" dirty="0"/>
              <a:t>: </a:t>
            </a:r>
            <a:r>
              <a:rPr lang="nl-NL" dirty="0">
                <a:hlinkClick r:id="rId2"/>
              </a:rPr>
              <a:t>https://single-market-economy.ec.europa.eu/smes/sme-definition_en</a:t>
            </a:r>
            <a:r>
              <a:rPr lang="nl-NL" dirty="0"/>
              <a:t> 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5EB1D10-0E07-63CD-AB77-7CAD39187BD4}"/>
              </a:ext>
            </a:extLst>
          </p:cNvPr>
          <p:cNvSpPr txBox="1">
            <a:spLocks/>
          </p:cNvSpPr>
          <p:nvPr/>
        </p:nvSpPr>
        <p:spPr>
          <a:xfrm>
            <a:off x="681807" y="2727290"/>
            <a:ext cx="4008120" cy="29237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Name: Koen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Bertels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Role: CEO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Entity: </a:t>
            </a:r>
            <a:r>
              <a:rPr kumimoji="0" lang="en-GB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QBee.eu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000066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Location: Belgium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dirty="0">
                <a:latin typeface="Calibri" panose="020F0502020204030204"/>
              </a:rPr>
              <a:t>Profile*: Micro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FA8A6355-CE53-37DB-96B4-291F8FBC2901}"/>
              </a:ext>
            </a:extLst>
          </p:cNvPr>
          <p:cNvSpPr txBox="1">
            <a:spLocks/>
          </p:cNvSpPr>
          <p:nvPr/>
        </p:nvSpPr>
        <p:spPr>
          <a:xfrm>
            <a:off x="4689927" y="971282"/>
            <a:ext cx="7021682" cy="489085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A" dirty="0">
                <a:latin typeface="Calibri" panose="020F0502020204030204"/>
              </a:rPr>
              <a:t>Key </a:t>
            </a:r>
            <a:r>
              <a:rPr lang="fr-CA" dirty="0" err="1">
                <a:latin typeface="Calibri" panose="020F0502020204030204"/>
              </a:rPr>
              <a:t>competences</a:t>
            </a:r>
            <a:r>
              <a:rPr lang="fr-CA" dirty="0">
                <a:latin typeface="Calibri" panose="020F0502020204030204"/>
              </a:rPr>
              <a:t> &amp; </a:t>
            </a:r>
            <a:r>
              <a:rPr lang="fr-CA" dirty="0" err="1">
                <a:latin typeface="Calibri" panose="020F0502020204030204"/>
              </a:rPr>
              <a:t>products</a:t>
            </a:r>
            <a:r>
              <a:rPr lang="fr-CA" dirty="0">
                <a:latin typeface="Calibri" panose="020F0502020204030204"/>
              </a:rPr>
              <a:t> / services (technologies, </a:t>
            </a:r>
            <a:r>
              <a:rPr lang="fr-CA" dirty="0" err="1">
                <a:latin typeface="Calibri" panose="020F0502020204030204"/>
              </a:rPr>
              <a:t>market</a:t>
            </a:r>
            <a:r>
              <a:rPr lang="fr-CA" dirty="0">
                <a:latin typeface="Calibri" panose="020F0502020204030204"/>
              </a:rPr>
              <a:t> segments)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6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7F7F7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 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7F7F7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E86D411-79D0-3D42-934F-19E5E51A2D2E}"/>
              </a:ext>
            </a:extLst>
          </p:cNvPr>
          <p:cNvSpPr/>
          <p:nvPr/>
        </p:nvSpPr>
        <p:spPr>
          <a:xfrm>
            <a:off x="681808" y="336332"/>
            <a:ext cx="3564372" cy="2133600"/>
          </a:xfrm>
          <a:prstGeom prst="rect">
            <a:avLst/>
          </a:prstGeom>
          <a:solidFill>
            <a:srgbClr val="40449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Entity Logo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E9310F2-A803-1C95-24C4-6E7505E28331}"/>
              </a:ext>
            </a:extLst>
          </p:cNvPr>
          <p:cNvSpPr/>
          <p:nvPr/>
        </p:nvSpPr>
        <p:spPr>
          <a:xfrm>
            <a:off x="1274184" y="6192333"/>
            <a:ext cx="2084743" cy="336333"/>
          </a:xfrm>
          <a:prstGeom prst="rect">
            <a:avLst/>
          </a:prstGeom>
          <a:solidFill>
            <a:srgbClr val="F2B30C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Q. COMPUTING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9F3EAC1-A9D8-0F12-915A-49F9BFE80FC9}"/>
              </a:ext>
            </a:extLst>
          </p:cNvPr>
          <p:cNvSpPr/>
          <p:nvPr/>
        </p:nvSpPr>
        <p:spPr>
          <a:xfrm>
            <a:off x="4094912" y="6192333"/>
            <a:ext cx="2084743" cy="336334"/>
          </a:xfrm>
          <a:prstGeom prst="rect">
            <a:avLst/>
          </a:prstGeom>
          <a:solidFill>
            <a:srgbClr val="F8412E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Q. COMMS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C1E46-EFE7-6A6D-44E7-1C8004D3C90C}"/>
              </a:ext>
            </a:extLst>
          </p:cNvPr>
          <p:cNvSpPr/>
          <p:nvPr/>
        </p:nvSpPr>
        <p:spPr>
          <a:xfrm>
            <a:off x="6877680" y="6192331"/>
            <a:ext cx="2084743" cy="336335"/>
          </a:xfrm>
          <a:prstGeom prst="rect">
            <a:avLst/>
          </a:prstGeom>
          <a:solidFill>
            <a:srgbClr val="9C224E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Q. SENSING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7589E83-7DD2-0A68-41E9-49DD3FB4249F}"/>
              </a:ext>
            </a:extLst>
          </p:cNvPr>
          <p:cNvSpPr/>
          <p:nvPr/>
        </p:nvSpPr>
        <p:spPr>
          <a:xfrm>
            <a:off x="681807" y="6192333"/>
            <a:ext cx="588380" cy="336333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F51A236-4919-2CA7-21AC-ADCC0379EFE6}"/>
              </a:ext>
            </a:extLst>
          </p:cNvPr>
          <p:cNvSpPr/>
          <p:nvPr/>
        </p:nvSpPr>
        <p:spPr>
          <a:xfrm>
            <a:off x="6311484" y="6192331"/>
            <a:ext cx="566196" cy="336335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6B40BDA-FB84-5531-3378-69E8FD1AD278}"/>
              </a:ext>
            </a:extLst>
          </p:cNvPr>
          <p:cNvSpPr/>
          <p:nvPr/>
        </p:nvSpPr>
        <p:spPr>
          <a:xfrm>
            <a:off x="3524719" y="6196030"/>
            <a:ext cx="566196" cy="336334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A747B4D-2A6A-D686-67AE-732E85B971E8}"/>
              </a:ext>
            </a:extLst>
          </p:cNvPr>
          <p:cNvSpPr/>
          <p:nvPr/>
        </p:nvSpPr>
        <p:spPr>
          <a:xfrm>
            <a:off x="9626866" y="6192331"/>
            <a:ext cx="2084743" cy="336336"/>
          </a:xfrm>
          <a:prstGeom prst="rect">
            <a:avLst/>
          </a:prstGeom>
          <a:solidFill>
            <a:srgbClr val="382A82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kern="0" dirty="0">
                <a:solidFill>
                  <a:prstClr val="white"/>
                </a:solidFill>
                <a:latin typeface="Calibri" panose="020F0502020204030204"/>
              </a:rPr>
              <a:t>ENABLING TECH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B2FA536-BC7B-038C-331E-DA956A5142F0}"/>
              </a:ext>
            </a:extLst>
          </p:cNvPr>
          <p:cNvSpPr/>
          <p:nvPr/>
        </p:nvSpPr>
        <p:spPr>
          <a:xfrm>
            <a:off x="9060670" y="6192331"/>
            <a:ext cx="566196" cy="336336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7F204710-58B3-EA99-F884-DB5809F875E9}"/>
              </a:ext>
            </a:extLst>
          </p:cNvPr>
          <p:cNvCxnSpPr/>
          <p:nvPr/>
        </p:nvCxnSpPr>
        <p:spPr>
          <a:xfrm>
            <a:off x="0" y="5728139"/>
            <a:ext cx="12192000" cy="0"/>
          </a:xfrm>
          <a:prstGeom prst="line">
            <a:avLst/>
          </a:prstGeom>
          <a:ln w="38100">
            <a:solidFill>
              <a:srgbClr val="382A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CCA08F4E-3AA1-E05A-6126-16F84D07DB88}"/>
              </a:ext>
            </a:extLst>
          </p:cNvPr>
          <p:cNvSpPr txBox="1"/>
          <p:nvPr/>
        </p:nvSpPr>
        <p:spPr>
          <a:xfrm>
            <a:off x="681807" y="5728139"/>
            <a:ext cx="20847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66"/>
                </a:solidFill>
                <a:latin typeface="Calibri" panose="020F0502020204030204"/>
              </a:rPr>
              <a:t>Areas of Activities</a:t>
            </a:r>
          </a:p>
        </p:txBody>
      </p:sp>
    </p:spTree>
    <p:extLst>
      <p:ext uri="{BB962C8B-B14F-4D97-AF65-F5344CB8AC3E}">
        <p14:creationId xmlns:p14="http://schemas.microsoft.com/office/powerpoint/2010/main" val="20710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b="1" dirty="0">
                <a:solidFill>
                  <a:srgbClr val="404496"/>
                </a:solidFill>
              </a:rPr>
              <a:t>Research &amp; </a:t>
            </a:r>
            <a:r>
              <a:rPr lang="nl-NL" b="1" dirty="0" err="1">
                <a:solidFill>
                  <a:srgbClr val="404496"/>
                </a:solidFill>
              </a:rPr>
              <a:t>Innovation</a:t>
            </a:r>
            <a:r>
              <a:rPr lang="nl-NL" b="1" dirty="0">
                <a:solidFill>
                  <a:srgbClr val="404496"/>
                </a:solidFill>
              </a:rPr>
              <a:t> </a:t>
            </a:r>
            <a:r>
              <a:rPr lang="nl-NL" b="1" dirty="0" err="1">
                <a:solidFill>
                  <a:srgbClr val="404496"/>
                </a:solidFill>
              </a:rPr>
              <a:t>Ambitions</a:t>
            </a:r>
            <a:endParaRPr lang="nl-NL" b="1" dirty="0">
              <a:solidFill>
                <a:srgbClr val="404496"/>
              </a:solidFill>
            </a:endParaRP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4359B32-BDBE-926E-2DCF-2A429065A58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A" dirty="0">
                <a:solidFill>
                  <a:srgbClr val="000066"/>
                </a:solidFill>
                <a:latin typeface="Calibri" panose="020F0502020204030204"/>
              </a:rPr>
              <a:t>R&amp;I Collaboration Area of </a:t>
            </a:r>
            <a:r>
              <a:rPr lang="fr-CA" dirty="0" err="1">
                <a:solidFill>
                  <a:srgbClr val="000066"/>
                </a:solidFill>
                <a:latin typeface="Calibri" panose="020F0502020204030204"/>
              </a:rPr>
              <a:t>Interest</a:t>
            </a:r>
            <a:r>
              <a:rPr lang="fr-CA" dirty="0">
                <a:solidFill>
                  <a:srgbClr val="000066"/>
                </a:solidFill>
                <a:latin typeface="Calibri" panose="020F0502020204030204"/>
              </a:rPr>
              <a:t> #1</a:t>
            </a:r>
            <a:endParaRPr lang="en-US" dirty="0">
              <a:solidFill>
                <a:srgbClr val="000066"/>
              </a:solidFill>
              <a:latin typeface="Calibri" panose="020F0502020204030204"/>
            </a:endParaRPr>
          </a:p>
          <a:p>
            <a:pPr lvl="1"/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Scope / Project </a:t>
            </a:r>
            <a:r>
              <a:rPr kumimoji="0" lang="fr-CA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Desired Partner Profiles:</a:t>
            </a: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3A3C63A7-0EE4-A834-A66C-BFCDCA15EB7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CA" dirty="0">
                <a:solidFill>
                  <a:srgbClr val="404496"/>
                </a:solidFill>
                <a:latin typeface="Calibri" panose="020F0502020204030204"/>
              </a:rPr>
              <a:t>R&amp;I Collaboration Area of </a:t>
            </a:r>
            <a:r>
              <a:rPr lang="fr-CA" dirty="0" err="1">
                <a:solidFill>
                  <a:srgbClr val="404496"/>
                </a:solidFill>
                <a:latin typeface="Calibri" panose="020F0502020204030204"/>
              </a:rPr>
              <a:t>Interest</a:t>
            </a:r>
            <a:r>
              <a:rPr lang="fr-CA" dirty="0">
                <a:solidFill>
                  <a:srgbClr val="404496"/>
                </a:solidFill>
                <a:latin typeface="Calibri" panose="020F0502020204030204"/>
              </a:rPr>
              <a:t> #2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404496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lvl="1"/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Scope / Project </a:t>
            </a:r>
            <a:r>
              <a:rPr kumimoji="0" lang="fr-CA" sz="2400" b="0" i="0" u="none" strike="noStrike" kern="1200" cap="none" spc="0" normalizeH="0" baseline="0" noProof="0" dirty="0" err="1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Idea</a:t>
            </a:r>
            <a:r>
              <a:rPr kumimoji="0" lang="fr-CA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" lastClr="FFFFFF">
                  <a:lumMod val="50000"/>
                </a:sys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Desired Partner Profiles:</a:t>
            </a: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</a:p>
          <a:p>
            <a:pPr lvl="2">
              <a:defRPr/>
            </a:pPr>
            <a:r>
              <a:rPr kumimoji="0" lang="en-GB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>
                    <a:lumMod val="50000"/>
                  </a:sys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[…]</a:t>
            </a: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0DC6E25-B126-CDD9-497A-25E4218F6DEC}"/>
              </a:ext>
            </a:extLst>
          </p:cNvPr>
          <p:cNvSpPr/>
          <p:nvPr/>
        </p:nvSpPr>
        <p:spPr>
          <a:xfrm>
            <a:off x="1274184" y="6198857"/>
            <a:ext cx="2084743" cy="336333"/>
          </a:xfrm>
          <a:prstGeom prst="rect">
            <a:avLst/>
          </a:prstGeom>
          <a:solidFill>
            <a:srgbClr val="F2B30C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</a:t>
            </a:r>
            <a:r>
              <a:rPr lang="en-GB" kern="0" dirty="0">
                <a:solidFill>
                  <a:prstClr val="white"/>
                </a:solidFill>
                <a:latin typeface="Calibri" panose="020F0502020204030204"/>
              </a:rPr>
              <a:t>-TEST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8E3D76-8EB4-D978-C7AE-7B00DE1719D3}"/>
              </a:ext>
            </a:extLst>
          </p:cNvPr>
          <p:cNvSpPr/>
          <p:nvPr/>
        </p:nvSpPr>
        <p:spPr>
          <a:xfrm>
            <a:off x="4094912" y="6198857"/>
            <a:ext cx="2084743" cy="336334"/>
          </a:xfrm>
          <a:prstGeom prst="rect">
            <a:avLst/>
          </a:prstGeom>
          <a:solidFill>
            <a:srgbClr val="F8412E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QU-PILOT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2CB1F31-27D0-BA85-036D-F849742671AB}"/>
              </a:ext>
            </a:extLst>
          </p:cNvPr>
          <p:cNvSpPr/>
          <p:nvPr/>
        </p:nvSpPr>
        <p:spPr>
          <a:xfrm>
            <a:off x="6877680" y="6198855"/>
            <a:ext cx="2084743" cy="336335"/>
          </a:xfrm>
          <a:prstGeom prst="rect">
            <a:avLst/>
          </a:prstGeom>
          <a:solidFill>
            <a:srgbClr val="9C224E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CHIPS </a:t>
            </a:r>
            <a:r>
              <a:rPr lang="en-GB" kern="0">
                <a:solidFill>
                  <a:prstClr val="white"/>
                </a:solidFill>
                <a:latin typeface="Calibri" panose="020F0502020204030204"/>
              </a:rPr>
              <a:t>JU*</a:t>
            </a: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B95F19-0087-6403-1196-FFAA3425AA82}"/>
              </a:ext>
            </a:extLst>
          </p:cNvPr>
          <p:cNvSpPr/>
          <p:nvPr/>
        </p:nvSpPr>
        <p:spPr>
          <a:xfrm>
            <a:off x="681807" y="6198857"/>
            <a:ext cx="588380" cy="336333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51A6B5F-DF9C-8D4D-7E28-397D5C38E5A6}"/>
              </a:ext>
            </a:extLst>
          </p:cNvPr>
          <p:cNvSpPr/>
          <p:nvPr/>
        </p:nvSpPr>
        <p:spPr>
          <a:xfrm>
            <a:off x="6311484" y="6198855"/>
            <a:ext cx="566196" cy="336335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315ED68-932B-1D08-4B65-CD13E40C696B}"/>
              </a:ext>
            </a:extLst>
          </p:cNvPr>
          <p:cNvSpPr/>
          <p:nvPr/>
        </p:nvSpPr>
        <p:spPr>
          <a:xfrm>
            <a:off x="3524719" y="6202554"/>
            <a:ext cx="566196" cy="336334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E4A936E-FF67-0CC8-C4FB-2E8B1F13694C}"/>
              </a:ext>
            </a:extLst>
          </p:cNvPr>
          <p:cNvSpPr/>
          <p:nvPr/>
        </p:nvSpPr>
        <p:spPr>
          <a:xfrm>
            <a:off x="9626866" y="6198855"/>
            <a:ext cx="2250535" cy="336336"/>
          </a:xfrm>
          <a:prstGeom prst="rect">
            <a:avLst/>
          </a:prstGeom>
          <a:solidFill>
            <a:srgbClr val="382A82"/>
          </a:solidFill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kern="0" dirty="0">
                <a:solidFill>
                  <a:prstClr val="white"/>
                </a:solidFill>
                <a:latin typeface="Calibri" panose="020F0502020204030204"/>
              </a:rPr>
              <a:t>OTHERS </a:t>
            </a:r>
            <a:r>
              <a:rPr lang="en-GB" sz="1400" kern="0" dirty="0">
                <a:solidFill>
                  <a:prstClr val="white"/>
                </a:solidFill>
                <a:latin typeface="Calibri" panose="020F0502020204030204"/>
              </a:rPr>
              <a:t>(PLEASE SPECIFY)</a:t>
            </a:r>
            <a:endParaRPr kumimoji="0" lang="en-GB" sz="14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CFDC351-04D0-A506-F96F-89B07EEAF3E8}"/>
              </a:ext>
            </a:extLst>
          </p:cNvPr>
          <p:cNvSpPr/>
          <p:nvPr/>
        </p:nvSpPr>
        <p:spPr>
          <a:xfrm>
            <a:off x="9060670" y="6198855"/>
            <a:ext cx="566196" cy="336336"/>
          </a:xfrm>
          <a:prstGeom prst="rect">
            <a:avLst/>
          </a:prstGeom>
          <a:noFill/>
          <a:ln w="12700" cap="flat" cmpd="sng" algn="ctr">
            <a:solidFill>
              <a:srgbClr val="FFC000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8453EC15-A1DE-EFCF-FFB7-01783A416CE2}"/>
              </a:ext>
            </a:extLst>
          </p:cNvPr>
          <p:cNvSpPr txBox="1">
            <a:spLocks/>
          </p:cNvSpPr>
          <p:nvPr/>
        </p:nvSpPr>
        <p:spPr>
          <a:xfrm>
            <a:off x="838199" y="1747603"/>
            <a:ext cx="10873410" cy="37431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0066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en-GB" dirty="0">
              <a:solidFill>
                <a:sysClr val="window" lastClr="FFFFFF">
                  <a:lumMod val="50000"/>
                </a:sysClr>
              </a:solidFill>
              <a:latin typeface="Calibri" panose="020F0502020204030204"/>
            </a:endParaRPr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245C95C3-A246-170E-F6E6-C629303B5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1807" y="6521669"/>
            <a:ext cx="11029802" cy="336332"/>
          </a:xfrm>
        </p:spPr>
        <p:txBody>
          <a:bodyPr/>
          <a:lstStyle/>
          <a:p>
            <a:pPr algn="l"/>
            <a:r>
              <a:rPr lang="nl-NL" dirty="0"/>
              <a:t>* </a:t>
            </a:r>
            <a:r>
              <a:rPr lang="en-GB" dirty="0"/>
              <a:t>For “Chips JU”, if familiar with ECS SRIA, please list the chapter(s) of particular interest: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C79F148-1921-4917-EA7F-7E4B031E02A7}"/>
              </a:ext>
            </a:extLst>
          </p:cNvPr>
          <p:cNvCxnSpPr/>
          <p:nvPr/>
        </p:nvCxnSpPr>
        <p:spPr>
          <a:xfrm>
            <a:off x="0" y="5728139"/>
            <a:ext cx="12192000" cy="0"/>
          </a:xfrm>
          <a:prstGeom prst="line">
            <a:avLst/>
          </a:prstGeom>
          <a:ln w="38100">
            <a:solidFill>
              <a:srgbClr val="382A8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BF19FE4A-EF3D-C642-2606-D4D169A92039}"/>
              </a:ext>
            </a:extLst>
          </p:cNvPr>
          <p:cNvSpPr txBox="1"/>
          <p:nvPr/>
        </p:nvSpPr>
        <p:spPr>
          <a:xfrm>
            <a:off x="681807" y="5728139"/>
            <a:ext cx="42895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0066"/>
                </a:solidFill>
                <a:latin typeface="Calibri" panose="020F0502020204030204"/>
              </a:rPr>
              <a:t>Funding Programmes of Interest </a:t>
            </a:r>
          </a:p>
        </p:txBody>
      </p:sp>
    </p:spTree>
    <p:extLst>
      <p:ext uri="{BB962C8B-B14F-4D97-AF65-F5344CB8AC3E}">
        <p14:creationId xmlns:p14="http://schemas.microsoft.com/office/powerpoint/2010/main" val="344107818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C0E9729BA5FAD49AC6153C0B7670ACB" ma:contentTypeVersion="17" ma:contentTypeDescription="Create a new document." ma:contentTypeScope="" ma:versionID="c7a348850d355bf4fe0c21721dd26737">
  <xsd:schema xmlns:xsd="http://www.w3.org/2001/XMLSchema" xmlns:xs="http://www.w3.org/2001/XMLSchema" xmlns:p="http://schemas.microsoft.com/office/2006/metadata/properties" xmlns:ns2="4147ed9d-7935-4f5e-86c6-7613f9cef939" xmlns:ns3="085535e3-8d07-45ef-992a-98483e8be4a5" xmlns:ns4="bf0af821-6de3-47a5-a868-fda705a36c8a" targetNamespace="http://schemas.microsoft.com/office/2006/metadata/properties" ma:root="true" ma:fieldsID="4c35be1611f10a189c672a2a95ff0895" ns2:_="" ns3:_="" ns4:_="">
    <xsd:import namespace="4147ed9d-7935-4f5e-86c6-7613f9cef939"/>
    <xsd:import namespace="085535e3-8d07-45ef-992a-98483e8be4a5"/>
    <xsd:import namespace="bf0af821-6de3-47a5-a868-fda705a36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7ed9d-7935-4f5e-86c6-7613f9cef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341197b-2e07-40fa-be2b-f2222e2e45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5535e3-8d07-45ef-992a-98483e8be4a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0af821-6de3-47a5-a868-fda705a36c8a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4fbea16-a01c-4c5c-8b3d-127a95aff8ab}" ma:internalName="TaxCatchAll" ma:showField="CatchAllData" ma:web="bf0af821-6de3-47a5-a868-fda705a36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9697F1-DFAB-4695-A634-A6E5A255BB9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147ed9d-7935-4f5e-86c6-7613f9cef939"/>
    <ds:schemaRef ds:uri="085535e3-8d07-45ef-992a-98483e8be4a5"/>
    <ds:schemaRef ds:uri="bf0af821-6de3-47a5-a868-fda705a36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7546E5-E6D6-472A-916C-0542E872814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</TotalTime>
  <Words>181</Words>
  <Application>Microsoft Macintosh PowerPoint</Application>
  <PresentationFormat>Widescreen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Chips – Quantum  European R&amp;I collaboration opportunities </vt:lpstr>
      <vt:lpstr>PowerPoint Presentation</vt:lpstr>
      <vt:lpstr>Research &amp; Innovation Ambitions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Iris Hamelink</dc:creator>
  <cp:lastModifiedBy>Thierry Botter</cp:lastModifiedBy>
  <cp:revision>16</cp:revision>
  <dcterms:created xsi:type="dcterms:W3CDTF">2019-12-04T10:34:50Z</dcterms:created>
  <dcterms:modified xsi:type="dcterms:W3CDTF">2023-09-06T15:50:06Z</dcterms:modified>
</cp:coreProperties>
</file>